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Poppins Bold" charset="1" panose="00000800000000000000"/>
      <p:regular r:id="rId20"/>
    </p:embeddedFont>
    <p:embeddedFont>
      <p:font typeface="HK Modular" charset="1" panose="00000800000000000000"/>
      <p:regular r:id="rId21"/>
    </p:embeddedFont>
    <p:embeddedFont>
      <p:font typeface="Garet Bold" charset="1" panose="00000000000000000000"/>
      <p:regular r:id="rId22"/>
    </p:embeddedFont>
    <p:embeddedFont>
      <p:font typeface="Poppins Medium" charset="1" panose="00000600000000000000"/>
      <p:regular r:id="rId23"/>
    </p:embeddedFont>
    <p:embeddedFont>
      <p:font typeface="Poppins" charset="1" panose="000005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svg>
</file>

<file path=ppt/media/image3.sv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5.png" Type="http://schemas.openxmlformats.org/officeDocument/2006/relationships/image"/><Relationship Id="rId4" Target="../media/image26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25529" y="3404967"/>
            <a:ext cx="18939059" cy="1464829"/>
            <a:chOff x="0" y="0"/>
            <a:chExt cx="4988065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8065" cy="385799"/>
            </a:xfrm>
            <a:custGeom>
              <a:avLst/>
              <a:gdLst/>
              <a:ahLst/>
              <a:cxnLst/>
              <a:rect r="r" b="b" t="t" l="l"/>
              <a:pathLst>
                <a:path h="385799" w="4988065">
                  <a:moveTo>
                    <a:pt x="0" y="0"/>
                  </a:moveTo>
                  <a:lnTo>
                    <a:pt x="4988065" y="0"/>
                  </a:lnTo>
                  <a:lnTo>
                    <a:pt x="4988065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4988065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010810" y="-155024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0" y="0"/>
                </a:moveTo>
                <a:lnTo>
                  <a:pt x="6775868" y="0"/>
                </a:lnTo>
                <a:lnTo>
                  <a:pt x="67758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true" rot="0">
            <a:off x="12417225" y="6172200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9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9" y="0"/>
                </a:lnTo>
                <a:lnTo>
                  <a:pt x="6775869" y="41148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263774" y="-842039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0" y="0"/>
                </a:moveTo>
                <a:lnTo>
                  <a:pt x="6775868" y="0"/>
                </a:lnTo>
                <a:lnTo>
                  <a:pt x="67758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856933" y="3174284"/>
            <a:ext cx="3083622" cy="3126612"/>
          </a:xfrm>
          <a:custGeom>
            <a:avLst/>
            <a:gdLst/>
            <a:ahLst/>
            <a:cxnLst/>
            <a:rect r="r" b="b" t="t" l="l"/>
            <a:pathLst>
              <a:path h="3126612" w="3083622">
                <a:moveTo>
                  <a:pt x="0" y="0"/>
                </a:moveTo>
                <a:lnTo>
                  <a:pt x="3083622" y="0"/>
                </a:lnTo>
                <a:lnTo>
                  <a:pt x="3083622" y="3126613"/>
                </a:lnTo>
                <a:lnTo>
                  <a:pt x="0" y="31266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246058" y="1259935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6" y="0"/>
                </a:lnTo>
                <a:lnTo>
                  <a:pt x="2549516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660616" y="3511872"/>
            <a:ext cx="8843629" cy="1371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24"/>
              </a:lnSpc>
              <a:spcBef>
                <a:spcPct val="0"/>
              </a:spcBef>
            </a:pPr>
            <a:r>
              <a:rPr lang="en-US" b="true" sz="9350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Hotel System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60616" y="4917421"/>
            <a:ext cx="8497325" cy="2599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24"/>
              </a:lnSpc>
              <a:spcBef>
                <a:spcPct val="0"/>
              </a:spcBef>
            </a:pPr>
            <a:r>
              <a:rPr lang="en-US" b="true" sz="9350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Network Design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697500" y="2434908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872140" y="1464854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7" y="0"/>
                </a:lnTo>
                <a:lnTo>
                  <a:pt x="2549517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90204" y="8950469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7" y="0"/>
                </a:lnTo>
                <a:lnTo>
                  <a:pt x="2549517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070261" y="5810250"/>
            <a:ext cx="357065" cy="357065"/>
            <a:chOff x="0" y="0"/>
            <a:chExt cx="94042" cy="9404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167240" y="5810250"/>
            <a:ext cx="357065" cy="357065"/>
            <a:chOff x="0" y="0"/>
            <a:chExt cx="94042" cy="9404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063540" y="7735549"/>
            <a:ext cx="357065" cy="357065"/>
            <a:chOff x="0" y="0"/>
            <a:chExt cx="94042" cy="9404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3233351" y="5810250"/>
            <a:ext cx="6188306" cy="5591978"/>
          </a:xfrm>
          <a:custGeom>
            <a:avLst/>
            <a:gdLst/>
            <a:ahLst/>
            <a:cxnLst/>
            <a:rect r="r" b="b" t="t" l="l"/>
            <a:pathLst>
              <a:path h="5591978" w="6188306">
                <a:moveTo>
                  <a:pt x="0" y="0"/>
                </a:moveTo>
                <a:lnTo>
                  <a:pt x="6188306" y="0"/>
                </a:lnTo>
                <a:lnTo>
                  <a:pt x="6188306" y="5591978"/>
                </a:lnTo>
                <a:lnTo>
                  <a:pt x="0" y="55919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420605" y="6540355"/>
            <a:ext cx="5391937" cy="1195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Configured on router Serv for remote management.</a:t>
            </a:r>
          </a:p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604837" y="5787314"/>
            <a:ext cx="2762054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Telnet: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695689" y="6540355"/>
            <a:ext cx="5345877" cy="89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Configured to enable dynamic routing between routers.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8702410" y="5772150"/>
            <a:ext cx="2762054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OSPF &amp; EIGRP: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0" y="2795485"/>
            <a:ext cx="18288000" cy="90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0"/>
              </a:lnSpc>
              <a:spcBef>
                <a:spcPct val="0"/>
              </a:spcBef>
            </a:pPr>
            <a:r>
              <a:rPr lang="en-US" b="true" sz="6221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Telnet, OSPF, EIGRP, and VPN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420605" y="8465655"/>
            <a:ext cx="4885972" cy="1195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sz="1951">
                <a:solidFill>
                  <a:srgbClr val="063050"/>
                </a:solidFill>
                <a:latin typeface="Poppins"/>
                <a:ea typeface="Poppins"/>
                <a:cs typeface="Poppins"/>
                <a:sym typeface="Poppins"/>
              </a:rPr>
              <a:t>VPN setup between Child and Serv routers, with an ISP in between for secure data transmission.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2598116" y="7712613"/>
            <a:ext cx="2762054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VPN: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4267329"/>
            <a:ext cx="11755426" cy="1047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5"/>
              </a:lnSpc>
            </a:pPr>
            <a:r>
              <a:rPr lang="en-US" sz="3332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Telnet and VPN provide remote access, while OSPF and EIGRP ensure efficient routing.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697500" y="2434908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872140" y="1464854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7" y="0"/>
                </a:lnTo>
                <a:lnTo>
                  <a:pt x="2549517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90204" y="8950469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7" y="0"/>
                </a:lnTo>
                <a:lnTo>
                  <a:pt x="2549517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070261" y="5810250"/>
            <a:ext cx="357065" cy="357065"/>
            <a:chOff x="0" y="0"/>
            <a:chExt cx="94042" cy="9404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167240" y="5810250"/>
            <a:ext cx="357065" cy="357065"/>
            <a:chOff x="0" y="0"/>
            <a:chExt cx="94042" cy="9404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063540" y="7735549"/>
            <a:ext cx="357065" cy="357065"/>
            <a:chOff x="0" y="0"/>
            <a:chExt cx="94042" cy="9404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2414398" y="7147477"/>
            <a:ext cx="5732500" cy="2876673"/>
          </a:xfrm>
          <a:custGeom>
            <a:avLst/>
            <a:gdLst/>
            <a:ahLst/>
            <a:cxnLst/>
            <a:rect r="r" b="b" t="t" l="l"/>
            <a:pathLst>
              <a:path h="2876673" w="5732500">
                <a:moveTo>
                  <a:pt x="0" y="0"/>
                </a:moveTo>
                <a:lnTo>
                  <a:pt x="5732501" y="0"/>
                </a:lnTo>
                <a:lnTo>
                  <a:pt x="5732501" y="2876673"/>
                </a:lnTo>
                <a:lnTo>
                  <a:pt x="0" y="28766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420605" y="6540355"/>
            <a:ext cx="5391937" cy="1490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Configured on Son and Core routers to allow multiple devices to share a single public IP.</a:t>
            </a:r>
          </a:p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604837" y="5787314"/>
            <a:ext cx="5207705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PAT (Port Address Translation):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695689" y="6540355"/>
            <a:ext cx="5345877" cy="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Configured for network isolation and control over traffic between VLANs.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702410" y="5772150"/>
            <a:ext cx="4342972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ACL (Access Control Lists):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0" y="2795485"/>
            <a:ext cx="18288000" cy="90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0"/>
              </a:lnSpc>
              <a:spcBef>
                <a:spcPct val="0"/>
              </a:spcBef>
            </a:pPr>
            <a:r>
              <a:rPr lang="en-US" b="true" sz="6221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PAT, ACL, and Console Configuration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420605" y="8465655"/>
            <a:ext cx="5130903" cy="1195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sz="1951">
                <a:solidFill>
                  <a:srgbClr val="063050"/>
                </a:solidFill>
                <a:latin typeface="Poppins"/>
                <a:ea typeface="Poppins"/>
                <a:cs typeface="Poppins"/>
                <a:sym typeface="Poppins"/>
              </a:rPr>
              <a:t>Console access configured on the fourth-floor router for local management.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2598116" y="7712613"/>
            <a:ext cx="4708461" cy="755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Console Configuration:</a:t>
            </a:r>
          </a:p>
          <a:p>
            <a:pPr algn="l">
              <a:lnSpc>
                <a:spcPts val="2904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4267329"/>
            <a:ext cx="13692608" cy="1047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5"/>
              </a:lnSpc>
            </a:pPr>
            <a:r>
              <a:rPr lang="en-US" sz="3332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PAT allows optimized IP address usage, ACL secures network traffic, and console access ensures direct configuration.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697500" y="2445749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26079" y="6273852"/>
            <a:ext cx="357065" cy="357065"/>
            <a:chOff x="0" y="0"/>
            <a:chExt cx="94042" cy="940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26079" y="8381745"/>
            <a:ext cx="357065" cy="357065"/>
            <a:chOff x="0" y="0"/>
            <a:chExt cx="94042" cy="9404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024930" y="4276810"/>
            <a:ext cx="7263070" cy="6010190"/>
          </a:xfrm>
          <a:custGeom>
            <a:avLst/>
            <a:gdLst/>
            <a:ahLst/>
            <a:cxnLst/>
            <a:rect r="r" b="b" t="t" l="l"/>
            <a:pathLst>
              <a:path h="6010190" w="7263070">
                <a:moveTo>
                  <a:pt x="0" y="0"/>
                </a:moveTo>
                <a:lnTo>
                  <a:pt x="7263070" y="0"/>
                </a:lnTo>
                <a:lnTo>
                  <a:pt x="7263070" y="6010190"/>
                </a:lnTo>
                <a:lnTo>
                  <a:pt x="0" y="6010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0" y="2743478"/>
            <a:ext cx="18288000" cy="90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0"/>
              </a:lnSpc>
              <a:spcBef>
                <a:spcPct val="0"/>
              </a:spcBef>
            </a:pPr>
            <a:r>
              <a:rPr lang="en-US" b="true" sz="6221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Port Channel and HSRP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26079" y="4521300"/>
            <a:ext cx="11755426" cy="1047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5"/>
              </a:lnSpc>
            </a:pPr>
            <a:r>
              <a:rPr lang="en-US" sz="3332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Port Channel improves performance, while HSRP ensures network resilience and availability.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71527" y="6973082"/>
            <a:ext cx="7445050" cy="1195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sz="1951">
                <a:solidFill>
                  <a:srgbClr val="063050"/>
                </a:solidFill>
                <a:latin typeface="Poppins"/>
                <a:ea typeface="Poppins"/>
                <a:cs typeface="Poppins"/>
                <a:sym typeface="Poppins"/>
              </a:rPr>
              <a:t>Four physical cables between multilayer switches configured as one logical connection, improving bandwidth and redundancy.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371527" y="6200415"/>
            <a:ext cx="4357426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Port Channel: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71527" y="9083310"/>
            <a:ext cx="9270900" cy="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sz="1951">
                <a:solidFill>
                  <a:srgbClr val="063050"/>
                </a:solidFill>
                <a:latin typeface="Poppins"/>
                <a:ea typeface="Poppins"/>
                <a:cs typeface="Poppins"/>
                <a:sym typeface="Poppins"/>
              </a:rPr>
              <a:t>Configured between two multilayer switches for router redundancy.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371527" y="8308308"/>
            <a:ext cx="6027410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HSRP (Hot Standby Router Protocol):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25529" y="3404967"/>
            <a:ext cx="18939059" cy="1464829"/>
            <a:chOff x="0" y="0"/>
            <a:chExt cx="4988065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8065" cy="385799"/>
            </a:xfrm>
            <a:custGeom>
              <a:avLst/>
              <a:gdLst/>
              <a:ahLst/>
              <a:cxnLst/>
              <a:rect r="r" b="b" t="t" l="l"/>
              <a:pathLst>
                <a:path h="385799" w="4988065">
                  <a:moveTo>
                    <a:pt x="0" y="0"/>
                  </a:moveTo>
                  <a:lnTo>
                    <a:pt x="4988065" y="0"/>
                  </a:lnTo>
                  <a:lnTo>
                    <a:pt x="4988065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4988065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326993" y="4137382"/>
            <a:ext cx="3980134" cy="4114800"/>
          </a:xfrm>
          <a:custGeom>
            <a:avLst/>
            <a:gdLst/>
            <a:ahLst/>
            <a:cxnLst/>
            <a:rect r="r" b="b" t="t" l="l"/>
            <a:pathLst>
              <a:path h="4114800" w="3980134">
                <a:moveTo>
                  <a:pt x="0" y="0"/>
                </a:moveTo>
                <a:lnTo>
                  <a:pt x="3980134" y="0"/>
                </a:lnTo>
                <a:lnTo>
                  <a:pt x="39801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1588548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7" y="0"/>
                </a:lnTo>
                <a:lnTo>
                  <a:pt x="2549517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543611" y="3404967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7" y="0"/>
                </a:lnTo>
                <a:lnTo>
                  <a:pt x="2549517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60616" y="3511872"/>
            <a:ext cx="8449147" cy="1371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24"/>
              </a:lnSpc>
              <a:spcBef>
                <a:spcPct val="0"/>
              </a:spcBef>
            </a:pPr>
            <a:r>
              <a:rPr lang="en-US" b="true" sz="9350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You!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EBF5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223" r="0" b="-3955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727975" y="1464666"/>
            <a:ext cx="832049" cy="83204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C12C93">
                      <a:alpha val="100000"/>
                    </a:srgbClr>
                  </a:gs>
                  <a:gs pos="50000">
                    <a:srgbClr val="649EDA">
                      <a:alpha val="100000"/>
                    </a:srgbClr>
                  </a:gs>
                  <a:gs pos="100000">
                    <a:srgbClr val="DCD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727330" y="3215391"/>
            <a:ext cx="832049" cy="8320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C12C93">
                      <a:alpha val="100000"/>
                    </a:srgbClr>
                  </a:gs>
                  <a:gs pos="50000">
                    <a:srgbClr val="649EDA">
                      <a:alpha val="100000"/>
                    </a:srgbClr>
                  </a:gs>
                  <a:gs pos="100000">
                    <a:srgbClr val="DCD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727975" y="5012520"/>
            <a:ext cx="832049" cy="83204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C12C93">
                      <a:alpha val="100000"/>
                    </a:srgbClr>
                  </a:gs>
                  <a:gs pos="50000">
                    <a:srgbClr val="649EDA">
                      <a:alpha val="100000"/>
                    </a:srgbClr>
                  </a:gs>
                  <a:gs pos="100000">
                    <a:srgbClr val="DCD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727975" y="6809649"/>
            <a:ext cx="832049" cy="83204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C12C93">
                      <a:alpha val="100000"/>
                    </a:srgbClr>
                  </a:gs>
                  <a:gs pos="50000">
                    <a:srgbClr val="649EDA">
                      <a:alpha val="100000"/>
                    </a:srgbClr>
                  </a:gs>
                  <a:gs pos="100000">
                    <a:srgbClr val="DCD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27975" y="8426251"/>
            <a:ext cx="832049" cy="832049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C12C93">
                      <a:alpha val="100000"/>
                    </a:srgbClr>
                  </a:gs>
                  <a:gs pos="50000">
                    <a:srgbClr val="649EDA">
                      <a:alpha val="100000"/>
                    </a:srgbClr>
                  </a:gs>
                  <a:gs pos="100000">
                    <a:srgbClr val="DCD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-5068658" y="-6129859"/>
            <a:ext cx="10137315" cy="11358336"/>
          </a:xfrm>
          <a:custGeom>
            <a:avLst/>
            <a:gdLst/>
            <a:ahLst/>
            <a:cxnLst/>
            <a:rect r="r" b="b" t="t" l="l"/>
            <a:pathLst>
              <a:path h="11358336" w="10137315">
                <a:moveTo>
                  <a:pt x="0" y="0"/>
                </a:moveTo>
                <a:lnTo>
                  <a:pt x="10137316" y="0"/>
                </a:lnTo>
                <a:lnTo>
                  <a:pt x="10137316" y="11358337"/>
                </a:lnTo>
                <a:lnTo>
                  <a:pt x="0" y="113583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10188675" y="1464666"/>
            <a:ext cx="6588165" cy="832049"/>
            <a:chOff x="0" y="0"/>
            <a:chExt cx="2001814" cy="2528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01814" cy="252818"/>
            </a:xfrm>
            <a:custGeom>
              <a:avLst/>
              <a:gdLst/>
              <a:ahLst/>
              <a:cxnLst/>
              <a:rect r="r" b="b" t="t" l="l"/>
              <a:pathLst>
                <a:path h="252818" w="2001814">
                  <a:moveTo>
                    <a:pt x="59931" y="0"/>
                  </a:moveTo>
                  <a:lnTo>
                    <a:pt x="1941883" y="0"/>
                  </a:lnTo>
                  <a:cubicBezTo>
                    <a:pt x="1974982" y="0"/>
                    <a:pt x="2001814" y="26832"/>
                    <a:pt x="2001814" y="59931"/>
                  </a:cubicBezTo>
                  <a:lnTo>
                    <a:pt x="2001814" y="192887"/>
                  </a:lnTo>
                  <a:cubicBezTo>
                    <a:pt x="2001814" y="208782"/>
                    <a:pt x="1995500" y="224025"/>
                    <a:pt x="1984261" y="235265"/>
                  </a:cubicBezTo>
                  <a:cubicBezTo>
                    <a:pt x="1973022" y="246504"/>
                    <a:pt x="1957778" y="252818"/>
                    <a:pt x="1941883" y="252818"/>
                  </a:cubicBezTo>
                  <a:lnTo>
                    <a:pt x="59931" y="252818"/>
                  </a:lnTo>
                  <a:cubicBezTo>
                    <a:pt x="44037" y="252818"/>
                    <a:pt x="28793" y="246504"/>
                    <a:pt x="17554" y="235265"/>
                  </a:cubicBezTo>
                  <a:cubicBezTo>
                    <a:pt x="6314" y="224025"/>
                    <a:pt x="0" y="208782"/>
                    <a:pt x="0" y="192887"/>
                  </a:cubicBezTo>
                  <a:lnTo>
                    <a:pt x="0" y="59931"/>
                  </a:lnTo>
                  <a:cubicBezTo>
                    <a:pt x="0" y="44037"/>
                    <a:pt x="6314" y="28793"/>
                    <a:pt x="17554" y="17554"/>
                  </a:cubicBezTo>
                  <a:cubicBezTo>
                    <a:pt x="28793" y="6314"/>
                    <a:pt x="44037" y="0"/>
                    <a:pt x="5993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12C93">
                    <a:alpha val="42000"/>
                  </a:srgbClr>
                </a:gs>
                <a:gs pos="50000">
                  <a:srgbClr val="649EDA">
                    <a:alpha val="42000"/>
                  </a:srgbClr>
                </a:gs>
                <a:gs pos="100000">
                  <a:srgbClr val="DCD2FF">
                    <a:alpha val="42000"/>
                  </a:srgbClr>
                </a:gs>
              </a:gsLst>
              <a:lin ang="0"/>
            </a:gradFill>
            <a:ln w="28575" cap="rnd">
              <a:solidFill>
                <a:srgbClr val="FFFFFF">
                  <a:alpha val="41961"/>
                </a:srgbClr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2001814" cy="290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696907" y="2151976"/>
            <a:ext cx="6401126" cy="1895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4"/>
              </a:lnSpc>
            </a:pPr>
            <a:r>
              <a:rPr lang="en-US" sz="67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TEAM MEMBERS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6782201" y="8832844"/>
            <a:ext cx="771748" cy="364826"/>
          </a:xfrm>
          <a:custGeom>
            <a:avLst/>
            <a:gdLst/>
            <a:ahLst/>
            <a:cxnLst/>
            <a:rect r="r" b="b" t="t" l="l"/>
            <a:pathLst>
              <a:path h="364826" w="771748">
                <a:moveTo>
                  <a:pt x="0" y="0"/>
                </a:moveTo>
                <a:lnTo>
                  <a:pt x="771748" y="0"/>
                </a:lnTo>
                <a:lnTo>
                  <a:pt x="771748" y="364827"/>
                </a:lnTo>
                <a:lnTo>
                  <a:pt x="0" y="3648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005267" y="1760184"/>
            <a:ext cx="277467" cy="334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4"/>
              </a:lnSpc>
            </a:pPr>
            <a:r>
              <a:rPr lang="en-US" sz="23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004621" y="3460933"/>
            <a:ext cx="277467" cy="334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4"/>
              </a:lnSpc>
            </a:pPr>
            <a:r>
              <a:rPr lang="en-US" sz="23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004621" y="5270748"/>
            <a:ext cx="277467" cy="334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4"/>
              </a:lnSpc>
            </a:pPr>
            <a:r>
              <a:rPr lang="en-US" sz="23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936191" y="7063769"/>
            <a:ext cx="414327" cy="334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4"/>
              </a:lnSpc>
            </a:pPr>
            <a:r>
              <a:rPr lang="en-US" sz="23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936836" y="8684479"/>
            <a:ext cx="414327" cy="334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4"/>
              </a:lnSpc>
            </a:pPr>
            <a:r>
              <a:rPr lang="en-US" sz="23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5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904088" y="1627614"/>
            <a:ext cx="5642103" cy="906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1"/>
              </a:lnSpc>
            </a:pPr>
            <a:r>
              <a:rPr lang="en-US" sz="2572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Mohamed Mustafa Mohamed</a:t>
            </a:r>
          </a:p>
          <a:p>
            <a:pPr algn="l">
              <a:lnSpc>
                <a:spcPts val="3601"/>
              </a:lnSpc>
              <a:spcBef>
                <a:spcPct val="0"/>
              </a:spcBef>
            </a:pPr>
          </a:p>
        </p:txBody>
      </p:sp>
      <p:grpSp>
        <p:nvGrpSpPr>
          <p:cNvPr name="Group 30" id="30"/>
          <p:cNvGrpSpPr/>
          <p:nvPr/>
        </p:nvGrpSpPr>
        <p:grpSpPr>
          <a:xfrm rot="0">
            <a:off x="10188675" y="3215391"/>
            <a:ext cx="4261534" cy="832049"/>
            <a:chOff x="0" y="0"/>
            <a:chExt cx="1294868" cy="25281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94868" cy="252818"/>
            </a:xfrm>
            <a:custGeom>
              <a:avLst/>
              <a:gdLst/>
              <a:ahLst/>
              <a:cxnLst/>
              <a:rect r="r" b="b" t="t" l="l"/>
              <a:pathLst>
                <a:path h="252818" w="1294868">
                  <a:moveTo>
                    <a:pt x="92652" y="0"/>
                  </a:moveTo>
                  <a:lnTo>
                    <a:pt x="1202216" y="0"/>
                  </a:lnTo>
                  <a:cubicBezTo>
                    <a:pt x="1226789" y="0"/>
                    <a:pt x="1250355" y="9761"/>
                    <a:pt x="1267731" y="27137"/>
                  </a:cubicBezTo>
                  <a:cubicBezTo>
                    <a:pt x="1285106" y="44513"/>
                    <a:pt x="1294868" y="68079"/>
                    <a:pt x="1294868" y="92652"/>
                  </a:cubicBezTo>
                  <a:lnTo>
                    <a:pt x="1294868" y="160167"/>
                  </a:lnTo>
                  <a:cubicBezTo>
                    <a:pt x="1294868" y="211337"/>
                    <a:pt x="1253386" y="252818"/>
                    <a:pt x="1202216" y="252818"/>
                  </a:cubicBezTo>
                  <a:lnTo>
                    <a:pt x="92652" y="252818"/>
                  </a:lnTo>
                  <a:cubicBezTo>
                    <a:pt x="68079" y="252818"/>
                    <a:pt x="44513" y="243057"/>
                    <a:pt x="27137" y="225681"/>
                  </a:cubicBezTo>
                  <a:cubicBezTo>
                    <a:pt x="9761" y="208306"/>
                    <a:pt x="0" y="184739"/>
                    <a:pt x="0" y="160167"/>
                  </a:cubicBezTo>
                  <a:lnTo>
                    <a:pt x="0" y="92652"/>
                  </a:lnTo>
                  <a:cubicBezTo>
                    <a:pt x="0" y="68079"/>
                    <a:pt x="9761" y="44513"/>
                    <a:pt x="27137" y="27137"/>
                  </a:cubicBezTo>
                  <a:cubicBezTo>
                    <a:pt x="44513" y="9761"/>
                    <a:pt x="68079" y="0"/>
                    <a:pt x="9265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12C93">
                    <a:alpha val="42000"/>
                  </a:srgbClr>
                </a:gs>
                <a:gs pos="50000">
                  <a:srgbClr val="649EDA">
                    <a:alpha val="42000"/>
                  </a:srgbClr>
                </a:gs>
                <a:gs pos="100000">
                  <a:srgbClr val="DCD2FF">
                    <a:alpha val="42000"/>
                  </a:srgbClr>
                </a:gs>
              </a:gsLst>
              <a:lin ang="0"/>
            </a:gradFill>
            <a:ln w="28575" cap="rnd">
              <a:solidFill>
                <a:srgbClr val="FFFFFF">
                  <a:alpha val="41961"/>
                </a:srgbClr>
              </a:solidFill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1294868" cy="290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0904088" y="3378338"/>
            <a:ext cx="3418118" cy="449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1"/>
              </a:lnSpc>
              <a:spcBef>
                <a:spcPct val="0"/>
              </a:spcBef>
            </a:pPr>
            <a:r>
              <a:rPr lang="en-US" b="true" sz="2572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Marwan Saad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10188675" y="4966115"/>
            <a:ext cx="5356419" cy="832049"/>
            <a:chOff x="0" y="0"/>
            <a:chExt cx="1627548" cy="25281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627549" cy="252818"/>
            </a:xfrm>
            <a:custGeom>
              <a:avLst/>
              <a:gdLst/>
              <a:ahLst/>
              <a:cxnLst/>
              <a:rect r="r" b="b" t="t" l="l"/>
              <a:pathLst>
                <a:path h="252818" w="1627549">
                  <a:moveTo>
                    <a:pt x="73713" y="0"/>
                  </a:moveTo>
                  <a:lnTo>
                    <a:pt x="1553835" y="0"/>
                  </a:lnTo>
                  <a:cubicBezTo>
                    <a:pt x="1594546" y="0"/>
                    <a:pt x="1627549" y="33002"/>
                    <a:pt x="1627549" y="73713"/>
                  </a:cubicBezTo>
                  <a:lnTo>
                    <a:pt x="1627549" y="179105"/>
                  </a:lnTo>
                  <a:cubicBezTo>
                    <a:pt x="1627549" y="219816"/>
                    <a:pt x="1594546" y="252818"/>
                    <a:pt x="1553835" y="252818"/>
                  </a:cubicBezTo>
                  <a:lnTo>
                    <a:pt x="73713" y="252818"/>
                  </a:lnTo>
                  <a:cubicBezTo>
                    <a:pt x="54163" y="252818"/>
                    <a:pt x="35414" y="245052"/>
                    <a:pt x="21590" y="231228"/>
                  </a:cubicBezTo>
                  <a:cubicBezTo>
                    <a:pt x="7766" y="217404"/>
                    <a:pt x="0" y="198655"/>
                    <a:pt x="0" y="179105"/>
                  </a:cubicBezTo>
                  <a:lnTo>
                    <a:pt x="0" y="73713"/>
                  </a:lnTo>
                  <a:cubicBezTo>
                    <a:pt x="0" y="33002"/>
                    <a:pt x="33002" y="0"/>
                    <a:pt x="7371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12C93">
                    <a:alpha val="42000"/>
                  </a:srgbClr>
                </a:gs>
                <a:gs pos="50000">
                  <a:srgbClr val="649EDA">
                    <a:alpha val="42000"/>
                  </a:srgbClr>
                </a:gs>
                <a:gs pos="100000">
                  <a:srgbClr val="DCD2FF">
                    <a:alpha val="42000"/>
                  </a:srgbClr>
                </a:gs>
              </a:gsLst>
              <a:lin ang="0"/>
            </a:gradFill>
            <a:ln w="28575" cap="rnd">
              <a:solidFill>
                <a:srgbClr val="FFFFFF">
                  <a:alpha val="41961"/>
                </a:srgbClr>
              </a:solidFill>
              <a:prstDash val="solid"/>
              <a:round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1627548" cy="290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10904088" y="5129062"/>
            <a:ext cx="5642103" cy="449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1"/>
              </a:lnSpc>
              <a:spcBef>
                <a:spcPct val="0"/>
              </a:spcBef>
            </a:pPr>
            <a:r>
              <a:rPr lang="en-US" b="true" sz="2572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Tasneem Mohamed</a:t>
            </a:r>
          </a:p>
        </p:txBody>
      </p:sp>
      <p:grpSp>
        <p:nvGrpSpPr>
          <p:cNvPr name="Group 38" id="38"/>
          <p:cNvGrpSpPr/>
          <p:nvPr/>
        </p:nvGrpSpPr>
        <p:grpSpPr>
          <a:xfrm rot="0">
            <a:off x="10188675" y="6716839"/>
            <a:ext cx="4261534" cy="832049"/>
            <a:chOff x="0" y="0"/>
            <a:chExt cx="1294868" cy="252818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294868" cy="252818"/>
            </a:xfrm>
            <a:custGeom>
              <a:avLst/>
              <a:gdLst/>
              <a:ahLst/>
              <a:cxnLst/>
              <a:rect r="r" b="b" t="t" l="l"/>
              <a:pathLst>
                <a:path h="252818" w="1294868">
                  <a:moveTo>
                    <a:pt x="92652" y="0"/>
                  </a:moveTo>
                  <a:lnTo>
                    <a:pt x="1202216" y="0"/>
                  </a:lnTo>
                  <a:cubicBezTo>
                    <a:pt x="1226789" y="0"/>
                    <a:pt x="1250355" y="9761"/>
                    <a:pt x="1267731" y="27137"/>
                  </a:cubicBezTo>
                  <a:cubicBezTo>
                    <a:pt x="1285106" y="44513"/>
                    <a:pt x="1294868" y="68079"/>
                    <a:pt x="1294868" y="92652"/>
                  </a:cubicBezTo>
                  <a:lnTo>
                    <a:pt x="1294868" y="160167"/>
                  </a:lnTo>
                  <a:cubicBezTo>
                    <a:pt x="1294868" y="211337"/>
                    <a:pt x="1253386" y="252818"/>
                    <a:pt x="1202216" y="252818"/>
                  </a:cubicBezTo>
                  <a:lnTo>
                    <a:pt x="92652" y="252818"/>
                  </a:lnTo>
                  <a:cubicBezTo>
                    <a:pt x="68079" y="252818"/>
                    <a:pt x="44513" y="243057"/>
                    <a:pt x="27137" y="225681"/>
                  </a:cubicBezTo>
                  <a:cubicBezTo>
                    <a:pt x="9761" y="208306"/>
                    <a:pt x="0" y="184739"/>
                    <a:pt x="0" y="160167"/>
                  </a:cubicBezTo>
                  <a:lnTo>
                    <a:pt x="0" y="92652"/>
                  </a:lnTo>
                  <a:cubicBezTo>
                    <a:pt x="0" y="68079"/>
                    <a:pt x="9761" y="44513"/>
                    <a:pt x="27137" y="27137"/>
                  </a:cubicBezTo>
                  <a:cubicBezTo>
                    <a:pt x="44513" y="9761"/>
                    <a:pt x="68079" y="0"/>
                    <a:pt x="9265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12C93">
                    <a:alpha val="42000"/>
                  </a:srgbClr>
                </a:gs>
                <a:gs pos="50000">
                  <a:srgbClr val="649EDA">
                    <a:alpha val="42000"/>
                  </a:srgbClr>
                </a:gs>
                <a:gs pos="100000">
                  <a:srgbClr val="DCD2FF">
                    <a:alpha val="42000"/>
                  </a:srgbClr>
                </a:gs>
              </a:gsLst>
              <a:lin ang="0"/>
            </a:gradFill>
            <a:ln w="28575" cap="rnd">
              <a:solidFill>
                <a:srgbClr val="FFFFFF">
                  <a:alpha val="41961"/>
                </a:srgbClr>
              </a:solidFill>
              <a:prstDash val="solid"/>
              <a:round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1294868" cy="290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10904088" y="6879787"/>
            <a:ext cx="3546121" cy="449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1"/>
              </a:lnSpc>
              <a:spcBef>
                <a:spcPct val="0"/>
              </a:spcBef>
            </a:pPr>
            <a:r>
              <a:rPr lang="en-US" b="true" sz="2572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Abdallah Osama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10188675" y="8467564"/>
            <a:ext cx="5527495" cy="832049"/>
            <a:chOff x="0" y="0"/>
            <a:chExt cx="1679530" cy="252818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679530" cy="252818"/>
            </a:xfrm>
            <a:custGeom>
              <a:avLst/>
              <a:gdLst/>
              <a:ahLst/>
              <a:cxnLst/>
              <a:rect r="r" b="b" t="t" l="l"/>
              <a:pathLst>
                <a:path h="252818" w="1679530">
                  <a:moveTo>
                    <a:pt x="71432" y="0"/>
                  </a:moveTo>
                  <a:lnTo>
                    <a:pt x="1608098" y="0"/>
                  </a:lnTo>
                  <a:cubicBezTo>
                    <a:pt x="1647549" y="0"/>
                    <a:pt x="1679530" y="31981"/>
                    <a:pt x="1679530" y="71432"/>
                  </a:cubicBezTo>
                  <a:lnTo>
                    <a:pt x="1679530" y="181387"/>
                  </a:lnTo>
                  <a:cubicBezTo>
                    <a:pt x="1679530" y="220837"/>
                    <a:pt x="1647549" y="252818"/>
                    <a:pt x="1608098" y="252818"/>
                  </a:cubicBezTo>
                  <a:lnTo>
                    <a:pt x="71432" y="252818"/>
                  </a:lnTo>
                  <a:cubicBezTo>
                    <a:pt x="31981" y="252818"/>
                    <a:pt x="0" y="220837"/>
                    <a:pt x="0" y="181387"/>
                  </a:cubicBezTo>
                  <a:lnTo>
                    <a:pt x="0" y="71432"/>
                  </a:lnTo>
                  <a:cubicBezTo>
                    <a:pt x="0" y="31981"/>
                    <a:pt x="31981" y="0"/>
                    <a:pt x="7143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12C93">
                    <a:alpha val="42000"/>
                  </a:srgbClr>
                </a:gs>
                <a:gs pos="50000">
                  <a:srgbClr val="649EDA">
                    <a:alpha val="42000"/>
                  </a:srgbClr>
                </a:gs>
                <a:gs pos="100000">
                  <a:srgbClr val="DCD2FF">
                    <a:alpha val="42000"/>
                  </a:srgbClr>
                </a:gs>
              </a:gsLst>
              <a:lin ang="0"/>
            </a:gradFill>
            <a:ln w="28575" cap="rnd">
              <a:solidFill>
                <a:srgbClr val="FFFFFF">
                  <a:alpha val="41961"/>
                </a:srgbClr>
              </a:solidFill>
              <a:prstDash val="solid"/>
              <a:round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38100"/>
              <a:ext cx="1679530" cy="290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5" id="45"/>
          <p:cNvSpPr txBox="true"/>
          <p:nvPr/>
        </p:nvSpPr>
        <p:spPr>
          <a:xfrm rot="0">
            <a:off x="10904088" y="8630511"/>
            <a:ext cx="4641006" cy="449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1"/>
              </a:lnSpc>
              <a:spcBef>
                <a:spcPct val="0"/>
              </a:spcBef>
            </a:pPr>
            <a:r>
              <a:rPr lang="en-US" b="true" sz="2572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Ahmed Mohamed Yehya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545100" y="2587308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727664" y="1371600"/>
            <a:ext cx="3083622" cy="3126612"/>
          </a:xfrm>
          <a:custGeom>
            <a:avLst/>
            <a:gdLst/>
            <a:ahLst/>
            <a:cxnLst/>
            <a:rect r="r" b="b" t="t" l="l"/>
            <a:pathLst>
              <a:path h="3126612" w="3083622">
                <a:moveTo>
                  <a:pt x="0" y="0"/>
                </a:moveTo>
                <a:lnTo>
                  <a:pt x="3083622" y="0"/>
                </a:lnTo>
                <a:lnTo>
                  <a:pt x="3083622" y="3126612"/>
                </a:lnTo>
                <a:lnTo>
                  <a:pt x="0" y="31266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513111" y="8073403"/>
            <a:ext cx="3083622" cy="3126612"/>
          </a:xfrm>
          <a:custGeom>
            <a:avLst/>
            <a:gdLst/>
            <a:ahLst/>
            <a:cxnLst/>
            <a:rect r="r" b="b" t="t" l="l"/>
            <a:pathLst>
              <a:path h="3126612" w="3083622">
                <a:moveTo>
                  <a:pt x="0" y="0"/>
                </a:moveTo>
                <a:lnTo>
                  <a:pt x="3083622" y="0"/>
                </a:lnTo>
                <a:lnTo>
                  <a:pt x="3083622" y="3126613"/>
                </a:lnTo>
                <a:lnTo>
                  <a:pt x="0" y="31266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159313" y="4444872"/>
            <a:ext cx="357065" cy="357065"/>
            <a:chOff x="0" y="0"/>
            <a:chExt cx="94042" cy="9404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159313" y="5166436"/>
            <a:ext cx="357065" cy="357065"/>
            <a:chOff x="0" y="0"/>
            <a:chExt cx="94042" cy="9404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159313" y="6460357"/>
            <a:ext cx="357065" cy="357065"/>
            <a:chOff x="0" y="0"/>
            <a:chExt cx="94042" cy="9404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2149788" y="5908387"/>
            <a:ext cx="357065" cy="357065"/>
            <a:chOff x="0" y="0"/>
            <a:chExt cx="94042" cy="9404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168838" y="7074937"/>
            <a:ext cx="357065" cy="357065"/>
            <a:chOff x="0" y="0"/>
            <a:chExt cx="94042" cy="9404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168838" y="7796500"/>
            <a:ext cx="357065" cy="357065"/>
            <a:chOff x="0" y="0"/>
            <a:chExt cx="94042" cy="9404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2168838" y="9090422"/>
            <a:ext cx="357065" cy="357065"/>
            <a:chOff x="0" y="0"/>
            <a:chExt cx="94042" cy="9404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2159313" y="8538451"/>
            <a:ext cx="357065" cy="357065"/>
            <a:chOff x="0" y="0"/>
            <a:chExt cx="94042" cy="9404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0">
            <a:off x="13727664" y="4164197"/>
            <a:ext cx="4351444" cy="6468363"/>
          </a:xfrm>
          <a:custGeom>
            <a:avLst/>
            <a:gdLst/>
            <a:ahLst/>
            <a:cxnLst/>
            <a:rect r="r" b="b" t="t" l="l"/>
            <a:pathLst>
              <a:path h="6468363" w="4351444">
                <a:moveTo>
                  <a:pt x="0" y="0"/>
                </a:moveTo>
                <a:lnTo>
                  <a:pt x="4351444" y="0"/>
                </a:lnTo>
                <a:lnTo>
                  <a:pt x="4351444" y="6468362"/>
                </a:lnTo>
                <a:lnTo>
                  <a:pt x="0" y="64683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2570511" y="2947885"/>
            <a:ext cx="9892837" cy="90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70"/>
              </a:lnSpc>
              <a:spcBef>
                <a:spcPct val="0"/>
              </a:spcBef>
            </a:pPr>
            <a:r>
              <a:rPr lang="en-US" b="true" sz="6221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Agenda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840054" y="4374311"/>
            <a:ext cx="5033138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VLAN Creation and Assignment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830529" y="5105400"/>
            <a:ext cx="4676875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Subnetting and IP Addressing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840054" y="6418371"/>
            <a:ext cx="4676875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DHCP Server Setup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821004" y="5847351"/>
            <a:ext cx="4676875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Inter-VLAN Routing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849579" y="7004376"/>
            <a:ext cx="5260835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SSH and Security Configurations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840054" y="7735464"/>
            <a:ext cx="6303946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Host Device Configuration and Testing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2849579" y="9048436"/>
            <a:ext cx="6915188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PAT, ACL, Console, Port Channel, and HSRP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830529" y="8477415"/>
            <a:ext cx="4676875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Telnet, OSPF, EIGRP, and VPN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697500" y="2434908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872140" y="1464854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7" y="0"/>
                </a:lnTo>
                <a:lnTo>
                  <a:pt x="2549517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90204" y="8950469"/>
            <a:ext cx="2549517" cy="2585062"/>
          </a:xfrm>
          <a:custGeom>
            <a:avLst/>
            <a:gdLst/>
            <a:ahLst/>
            <a:cxnLst/>
            <a:rect r="r" b="b" t="t" l="l"/>
            <a:pathLst>
              <a:path h="2585062" w="2549517">
                <a:moveTo>
                  <a:pt x="0" y="0"/>
                </a:moveTo>
                <a:lnTo>
                  <a:pt x="2549517" y="0"/>
                </a:lnTo>
                <a:lnTo>
                  <a:pt x="2549517" y="2585062"/>
                </a:lnTo>
                <a:lnTo>
                  <a:pt x="0" y="2585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070261" y="5810250"/>
            <a:ext cx="357065" cy="357065"/>
            <a:chOff x="0" y="0"/>
            <a:chExt cx="94042" cy="9404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167240" y="5810250"/>
            <a:ext cx="357065" cy="357065"/>
            <a:chOff x="0" y="0"/>
            <a:chExt cx="94042" cy="9404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063540" y="7735549"/>
            <a:ext cx="357065" cy="357065"/>
            <a:chOff x="0" y="0"/>
            <a:chExt cx="94042" cy="9404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160519" y="7735549"/>
            <a:ext cx="357065" cy="357065"/>
            <a:chOff x="0" y="0"/>
            <a:chExt cx="94042" cy="9404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3300938" y="4810339"/>
            <a:ext cx="7916724" cy="8229600"/>
          </a:xfrm>
          <a:custGeom>
            <a:avLst/>
            <a:gdLst/>
            <a:ahLst/>
            <a:cxnLst/>
            <a:rect r="r" b="b" t="t" l="l"/>
            <a:pathLst>
              <a:path h="8229600" w="7916724">
                <a:moveTo>
                  <a:pt x="0" y="0"/>
                </a:moveTo>
                <a:lnTo>
                  <a:pt x="7916724" y="0"/>
                </a:lnTo>
                <a:lnTo>
                  <a:pt x="79167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2420605" y="6540355"/>
            <a:ext cx="5391937" cy="1195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 60: Logistics (192.168.6.0/24)</a:t>
            </a: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 70: Store (192.168.7.0/24)</a:t>
            </a: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 80: Reception (192.168.8.0/24)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2604837" y="5787314"/>
            <a:ext cx="2762054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First Floor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695689" y="6540355"/>
            <a:ext cx="5345877" cy="1195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 30: Sales (192.168.3.0/24)</a:t>
            </a: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 40: HR (192.168.4.0/24)</a:t>
            </a: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 50: Finance (192.168.5.0/24)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8702410" y="5772150"/>
            <a:ext cx="2762054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Second Floor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0" y="2795485"/>
            <a:ext cx="18288000" cy="90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0"/>
              </a:lnSpc>
              <a:spcBef>
                <a:spcPct val="0"/>
              </a:spcBef>
            </a:pPr>
            <a:r>
              <a:rPr lang="en-US" b="true" sz="6221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VLAN Creation and Assignment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070261" y="4581202"/>
            <a:ext cx="11978026" cy="562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9"/>
              </a:lnSpc>
            </a:pPr>
            <a:r>
              <a:rPr lang="en-US" sz="2097" b="true">
                <a:solidFill>
                  <a:srgbClr val="0B4876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VLANs provide logical segmentation of departments for enhanced network performance and security.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420605" y="8465655"/>
            <a:ext cx="5391937" cy="89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 10: IT (192.168.1.0/24)</a:t>
            </a: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 20: Admin (192.168.2.0/24)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2598116" y="7712613"/>
            <a:ext cx="2762054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Third Floor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517584" y="8465655"/>
            <a:ext cx="5345877" cy="89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VLAN 100: Managers &amp; Owners (192.168.100.0/24)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8695689" y="7697449"/>
            <a:ext cx="2762054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Fourth Floor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697500" y="2445749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26079" y="6273852"/>
            <a:ext cx="357065" cy="357065"/>
            <a:chOff x="0" y="0"/>
            <a:chExt cx="94042" cy="940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065638" y="4559400"/>
            <a:ext cx="8320607" cy="8229600"/>
          </a:xfrm>
          <a:custGeom>
            <a:avLst/>
            <a:gdLst/>
            <a:ahLst/>
            <a:cxnLst/>
            <a:rect r="r" b="b" t="t" l="l"/>
            <a:pathLst>
              <a:path h="8229600" w="8320607">
                <a:moveTo>
                  <a:pt x="0" y="0"/>
                </a:moveTo>
                <a:lnTo>
                  <a:pt x="8320606" y="0"/>
                </a:lnTo>
                <a:lnTo>
                  <a:pt x="832060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0" y="2743478"/>
            <a:ext cx="18288000" cy="90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0"/>
              </a:lnSpc>
              <a:spcBef>
                <a:spcPct val="0"/>
              </a:spcBef>
            </a:pPr>
            <a:r>
              <a:rPr lang="en-US" b="true" sz="6221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Subnetting and IP Addressing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6079" y="4521300"/>
            <a:ext cx="11755426" cy="1047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5"/>
              </a:lnSpc>
            </a:pPr>
            <a:r>
              <a:rPr lang="en-US" sz="3332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Subnetting helps in efficient IP address management and isolation of network traffic between departments.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71527" y="6973082"/>
            <a:ext cx="7445050" cy="1195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Each VLAN is assigned a /24 subnet.</a:t>
            </a: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Example: VLAN 60 Logistics: 192.168.6.0/24</a:t>
            </a: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IP assignment to each device based on their VLAN.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371527" y="6200415"/>
            <a:ext cx="4357426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Subnetting Plan: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697500" y="2445749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24424" y="6122699"/>
            <a:ext cx="357065" cy="357065"/>
            <a:chOff x="0" y="0"/>
            <a:chExt cx="94042" cy="940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328259" y="4052792"/>
            <a:ext cx="5714810" cy="6701803"/>
          </a:xfrm>
          <a:custGeom>
            <a:avLst/>
            <a:gdLst/>
            <a:ahLst/>
            <a:cxnLst/>
            <a:rect r="r" b="b" t="t" l="l"/>
            <a:pathLst>
              <a:path h="6701803" w="5714810">
                <a:moveTo>
                  <a:pt x="0" y="0"/>
                </a:moveTo>
                <a:lnTo>
                  <a:pt x="5714810" y="0"/>
                </a:lnTo>
                <a:lnTo>
                  <a:pt x="5714810" y="6701804"/>
                </a:lnTo>
                <a:lnTo>
                  <a:pt x="0" y="67018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0" y="2788861"/>
            <a:ext cx="19297687" cy="90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0"/>
              </a:lnSpc>
              <a:spcBef>
                <a:spcPct val="0"/>
              </a:spcBef>
            </a:pPr>
            <a:r>
              <a:rPr lang="en-US" b="true" sz="6221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Inter-VLAN Routing (Router on a Stick)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4424" y="4349850"/>
            <a:ext cx="13393274" cy="104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2"/>
              </a:lnSpc>
            </a:pPr>
            <a:r>
              <a:rPr lang="en-US" sz="3313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Subnetting helps in efficient IP address management and isolation of network traffic between departments.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9872" y="6821929"/>
            <a:ext cx="8611084" cy="1785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Implemented on routers Core, Child, and Son for inter-VLAN routing.</a:t>
            </a:r>
          </a:p>
          <a:p>
            <a:pPr algn="l">
              <a:lnSpc>
                <a:spcPts val="2380"/>
              </a:lnSpc>
            </a:pP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Sub-interfaces are created on a single physical interface for each VLAN.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369872" y="6049262"/>
            <a:ext cx="5737946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Router on a Stick Configuration: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697500" y="2445749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26079" y="6273852"/>
            <a:ext cx="357065" cy="357065"/>
            <a:chOff x="0" y="0"/>
            <a:chExt cx="94042" cy="940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3334826" y="3910578"/>
            <a:ext cx="4312901" cy="7366756"/>
          </a:xfrm>
          <a:custGeom>
            <a:avLst/>
            <a:gdLst/>
            <a:ahLst/>
            <a:cxnLst/>
            <a:rect r="r" b="b" t="t" l="l"/>
            <a:pathLst>
              <a:path h="7366756" w="4312901">
                <a:moveTo>
                  <a:pt x="0" y="0"/>
                </a:moveTo>
                <a:lnTo>
                  <a:pt x="4312900" y="0"/>
                </a:lnTo>
                <a:lnTo>
                  <a:pt x="4312900" y="7366755"/>
                </a:lnTo>
                <a:lnTo>
                  <a:pt x="0" y="73667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0" y="2743478"/>
            <a:ext cx="18288000" cy="90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0"/>
              </a:lnSpc>
              <a:spcBef>
                <a:spcPct val="0"/>
              </a:spcBef>
            </a:pPr>
            <a:r>
              <a:rPr lang="en-US" b="true" sz="6221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DHCP Server Setup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6079" y="4521300"/>
            <a:ext cx="11755426" cy="1047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5"/>
              </a:lnSpc>
            </a:pPr>
            <a:r>
              <a:rPr lang="en-US" sz="3332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The DHCP server automates IP address assignment, reducing manual configuration efforts.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71527" y="6973082"/>
            <a:ext cx="7445050" cy="1785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Core Router acts as the DHCP server for the entire network.</a:t>
            </a:r>
          </a:p>
          <a:p>
            <a:pPr algn="l">
              <a:lnSpc>
                <a:spcPts val="2380"/>
              </a:lnSpc>
            </a:pP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IP range assigned to each VLAN for dynamic IP allocation.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371527" y="6200415"/>
            <a:ext cx="4357426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Router as DHCP Server: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697500" y="2445749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26079" y="6273852"/>
            <a:ext cx="357065" cy="357065"/>
            <a:chOff x="0" y="0"/>
            <a:chExt cx="94042" cy="940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26079" y="8381745"/>
            <a:ext cx="357065" cy="357065"/>
            <a:chOff x="0" y="0"/>
            <a:chExt cx="94042" cy="9404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2767280" y="5318882"/>
            <a:ext cx="4656068" cy="4114800"/>
          </a:xfrm>
          <a:custGeom>
            <a:avLst/>
            <a:gdLst/>
            <a:ahLst/>
            <a:cxnLst/>
            <a:rect r="r" b="b" t="t" l="l"/>
            <a:pathLst>
              <a:path h="4114800" w="4656068">
                <a:moveTo>
                  <a:pt x="0" y="0"/>
                </a:moveTo>
                <a:lnTo>
                  <a:pt x="4656068" y="0"/>
                </a:lnTo>
                <a:lnTo>
                  <a:pt x="46560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0" y="2743478"/>
            <a:ext cx="18288000" cy="2545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0"/>
              </a:lnSpc>
            </a:pPr>
            <a:r>
              <a:rPr lang="en-US" sz="6221" b="true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SSH and Security Configurations</a:t>
            </a:r>
          </a:p>
          <a:p>
            <a:pPr algn="ctr">
              <a:lnSpc>
                <a:spcPts val="6470"/>
              </a:lnSpc>
            </a:pPr>
          </a:p>
          <a:p>
            <a:pPr algn="ctr">
              <a:lnSpc>
                <a:spcPts val="647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526079" y="4521300"/>
            <a:ext cx="11755426" cy="1557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5"/>
              </a:lnSpc>
            </a:pPr>
            <a:r>
              <a:rPr lang="en-US" sz="3332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SSH ensures secure management, and switchport security protects against unauthorized access.</a:t>
            </a:r>
          </a:p>
          <a:p>
            <a:pPr algn="l">
              <a:lnSpc>
                <a:spcPts val="406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371527" y="6973082"/>
            <a:ext cx="7445050" cy="1195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Secure remote access configured on routers Core, Child, and Son.</a:t>
            </a: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Password authentication and SSH version 2 enabled.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371527" y="6200415"/>
            <a:ext cx="4357426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SSH Configuration: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71527" y="9083310"/>
            <a:ext cx="9270900" cy="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sz="1951">
                <a:solidFill>
                  <a:srgbClr val="063050"/>
                </a:solidFill>
                <a:latin typeface="Poppins"/>
                <a:ea typeface="Poppins"/>
                <a:cs typeface="Poppins"/>
                <a:sym typeface="Poppins"/>
              </a:rPr>
              <a:t>Implemented on 3rd-floor switch, port fa0/2 for PC Test in VLAN 10 (IT).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371527" y="8308308"/>
            <a:ext cx="4357426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Switchport Security: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697500" y="2445749"/>
            <a:ext cx="21311029" cy="1464829"/>
            <a:chOff x="0" y="0"/>
            <a:chExt cx="5612781" cy="385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12781" cy="385799"/>
            </a:xfrm>
            <a:custGeom>
              <a:avLst/>
              <a:gdLst/>
              <a:ahLst/>
              <a:cxnLst/>
              <a:rect r="r" b="b" t="t" l="l"/>
              <a:pathLst>
                <a:path h="385799" w="5612781">
                  <a:moveTo>
                    <a:pt x="0" y="0"/>
                  </a:moveTo>
                  <a:lnTo>
                    <a:pt x="5612781" y="0"/>
                  </a:lnTo>
                  <a:lnTo>
                    <a:pt x="5612781" y="385799"/>
                  </a:lnTo>
                  <a:lnTo>
                    <a:pt x="0" y="385799"/>
                  </a:lnTo>
                  <a:close/>
                </a:path>
              </a:pathLst>
            </a:custGeom>
            <a:solidFill>
              <a:srgbClr val="2B59C3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5612781" cy="357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26079" y="6273852"/>
            <a:ext cx="357065" cy="357065"/>
            <a:chOff x="0" y="0"/>
            <a:chExt cx="94042" cy="940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042" cy="94042"/>
            </a:xfrm>
            <a:custGeom>
              <a:avLst/>
              <a:gdLst/>
              <a:ahLst/>
              <a:cxnLst/>
              <a:rect r="r" b="b" t="t" l="l"/>
              <a:pathLst>
                <a:path h="94042" w="94042">
                  <a:moveTo>
                    <a:pt x="0" y="0"/>
                  </a:moveTo>
                  <a:lnTo>
                    <a:pt x="94042" y="0"/>
                  </a:lnTo>
                  <a:lnTo>
                    <a:pt x="94042" y="94042"/>
                  </a:lnTo>
                  <a:lnTo>
                    <a:pt x="0" y="94042"/>
                  </a:lnTo>
                  <a:close/>
                </a:path>
              </a:pathLst>
            </a:custGeom>
            <a:solidFill>
              <a:srgbClr val="4F9FF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94042" cy="65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174743" y="4644026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0" y="2743478"/>
            <a:ext cx="18288000" cy="90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0"/>
              </a:lnSpc>
              <a:spcBef>
                <a:spcPct val="0"/>
              </a:spcBef>
            </a:pPr>
            <a:r>
              <a:rPr lang="en-US" b="true" sz="6221">
                <a:solidFill>
                  <a:srgbClr val="F0F7FE"/>
                </a:solidFill>
                <a:latin typeface="Poppins Bold"/>
                <a:ea typeface="Poppins Bold"/>
                <a:cs typeface="Poppins Bold"/>
                <a:sym typeface="Poppins Bold"/>
              </a:rPr>
              <a:t>Host Device Configuration and Testing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6079" y="4521300"/>
            <a:ext cx="11755426" cy="1047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5"/>
              </a:lnSpc>
            </a:pPr>
            <a:r>
              <a:rPr lang="en-US" sz="3332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Testing ensures successful configuration and that all devices can communicate as intended.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71527" y="6973082"/>
            <a:ext cx="7445050" cy="1785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IP configuration for all devices based on VLAN assignment.</a:t>
            </a: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</a:p>
          <a:p>
            <a:pPr algn="l" marL="421251" indent="-210626" lvl="1">
              <a:lnSpc>
                <a:spcPts val="2380"/>
              </a:lnSpc>
              <a:buFont typeface="Arial"/>
              <a:buChar char="•"/>
            </a:pPr>
            <a:r>
              <a:rPr lang="en-US" b="true" sz="1951">
                <a:solidFill>
                  <a:srgbClr val="06305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Host-to-host communication tested across VLANs to verify inter-VLAN routing.</a:t>
            </a:r>
          </a:p>
          <a:p>
            <a:pPr algn="l">
              <a:lnSpc>
                <a:spcPts val="238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371527" y="6200415"/>
            <a:ext cx="4357426" cy="39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4"/>
              </a:lnSpc>
            </a:pPr>
            <a:r>
              <a:rPr lang="en-US" sz="2381" b="true">
                <a:solidFill>
                  <a:srgbClr val="063050"/>
                </a:solidFill>
                <a:latin typeface="Poppins Bold"/>
                <a:ea typeface="Poppins Bold"/>
                <a:cs typeface="Poppins Bold"/>
                <a:sym typeface="Poppins Bold"/>
              </a:rPr>
              <a:t>Host Configuration: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DAGUfnGHjjk</dc:identifier>
  <dcterms:modified xsi:type="dcterms:W3CDTF">2011-08-01T06:04:30Z</dcterms:modified>
  <cp:revision>1</cp:revision>
  <dc:title>Computer</dc:title>
</cp:coreProperties>
</file>

<file path=docProps/thumbnail.jpeg>
</file>